
<file path=[Content_Types].xml><?xml version="1.0" encoding="utf-8"?>
<Types xmlns="http://schemas.openxmlformats.org/package/2006/content-types">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74"/>
  </p:notesMasterIdLst>
  <p:handoutMasterIdLst>
    <p:handoutMasterId r:id="rId75"/>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463" r:id="rId47"/>
    <p:sldId id="465" r:id="rId48"/>
    <p:sldId id="461" r:id="rId49"/>
    <p:sldId id="358" r:id="rId50"/>
    <p:sldId id="359" r:id="rId51"/>
    <p:sldId id="468" r:id="rId52"/>
    <p:sldId id="469" r:id="rId53"/>
    <p:sldId id="471" r:id="rId54"/>
    <p:sldId id="470" r:id="rId55"/>
    <p:sldId id="316" r:id="rId56"/>
    <p:sldId id="361" r:id="rId57"/>
    <p:sldId id="362" r:id="rId58"/>
    <p:sldId id="363" r:id="rId59"/>
    <p:sldId id="364" r:id="rId60"/>
    <p:sldId id="365" r:id="rId61"/>
    <p:sldId id="473" r:id="rId62"/>
    <p:sldId id="476" r:id="rId63"/>
    <p:sldId id="477" r:id="rId64"/>
    <p:sldId id="323" r:id="rId65"/>
    <p:sldId id="336" r:id="rId66"/>
    <p:sldId id="478" r:id="rId67"/>
    <p:sldId id="457" r:id="rId68"/>
    <p:sldId id="271" r:id="rId69"/>
    <p:sldId id="294" r:id="rId70"/>
    <p:sldId id="298" r:id="rId71"/>
    <p:sldId id="299" r:id="rId72"/>
    <p:sldId id="376" r:id="rId73"/>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391"/>
            <p14:sldId id="341"/>
            <p14:sldId id="343"/>
            <p14:sldId id="279"/>
            <p14:sldId id="280"/>
            <p14:sldId id="344"/>
            <p14:sldId id="346"/>
            <p14:sldId id="347"/>
            <p14:sldId id="284"/>
            <p14:sldId id="285"/>
            <p14:sldId id="286"/>
            <p14:sldId id="367"/>
            <p14:sldId id="368"/>
            <p14:sldId id="369"/>
            <p14:sldId id="370"/>
            <p14:sldId id="371"/>
            <p14:sldId id="354"/>
            <p14:sldId id="355"/>
            <p14:sldId id="463"/>
            <p14:sldId id="465"/>
            <p14:sldId id="461"/>
            <p14:sldId id="358"/>
            <p14:sldId id="359"/>
            <p14:sldId id="468"/>
            <p14:sldId id="469"/>
            <p14:sldId id="471"/>
            <p14:sldId id="470"/>
            <p14:sldId id="316"/>
            <p14:sldId id="361"/>
            <p14:sldId id="362"/>
            <p14:sldId id="363"/>
            <p14:sldId id="364"/>
            <p14:sldId id="365"/>
            <p14:sldId id="473"/>
            <p14:sldId id="476"/>
            <p14:sldId id="477"/>
            <p14:sldId id="323"/>
            <p14:sldId id="336"/>
            <p14:sldId id="478"/>
            <p14:sldId id="457"/>
            <p14:sldId id="271"/>
            <p14:sldId id="294"/>
            <p14:sldId id="298"/>
            <p14:sldId id="299"/>
            <p14:sldId id="376"/>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EB6B4"/>
    <a:srgbClr val="D9EEB4"/>
    <a:srgbClr val="92D050"/>
    <a:srgbClr val="FEA2A0"/>
    <a:srgbClr val="FEC165"/>
    <a:srgbClr val="F2F2F2"/>
    <a:srgbClr val="89BB67"/>
    <a:srgbClr val="FFE89F"/>
    <a:srgbClr val="B4E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60" autoAdjust="0"/>
    <p:restoredTop sz="97982" autoAdjust="0"/>
  </p:normalViewPr>
  <p:slideViewPr>
    <p:cSldViewPr snapToObjects="1">
      <p:cViewPr>
        <p:scale>
          <a:sx n="160" d="100"/>
          <a:sy n="160" d="100"/>
        </p:scale>
        <p:origin x="974" y="629"/>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10.06.2021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10.06.2021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43</a:t>
            </a:fld>
            <a:endParaRPr lang="de-CH" dirty="0"/>
          </a:p>
        </p:txBody>
      </p:sp>
    </p:spTree>
    <p:extLst>
      <p:ext uri="{BB962C8B-B14F-4D97-AF65-F5344CB8AC3E}">
        <p14:creationId xmlns:p14="http://schemas.microsoft.com/office/powerpoint/2010/main" val="778509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44</a:t>
            </a:fld>
            <a:endParaRPr lang="de-CH" dirty="0"/>
          </a:p>
        </p:txBody>
      </p:sp>
    </p:spTree>
    <p:extLst>
      <p:ext uri="{BB962C8B-B14F-4D97-AF65-F5344CB8AC3E}">
        <p14:creationId xmlns:p14="http://schemas.microsoft.com/office/powerpoint/2010/main" val="921571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3979901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551221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6/10/2021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6/10/2021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6/10/2021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6/10/2021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6/10/2021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6/10/2021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6/10/2021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6/10/2021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6/10/2021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6/10/2021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6/10/2021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6/10/2021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6/10/2021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6/10/2021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6/10/2021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6/10/2021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6/10/2021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6/10/2021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6/10/2021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6/10/2021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6/10/2021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6/10/2021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6/10/2021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6/10/2021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6/10/2021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6/10/2021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6/10/2021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6/10/2021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6/10/2021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6/10/2021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6/10/2021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6/10/2021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6/10/2021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6/10/2021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6/10/2021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6/10/2021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6/10/2021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6/10/2021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6/10/2021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6/10/2021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6/10/2021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6/10/2021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6/10/2021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6/10/2021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6/10/2021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6/10/2021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107.png"/><Relationship Id="rId4" Type="http://schemas.openxmlformats.org/officeDocument/2006/relationships/image" Target="../media/image97.png"/><Relationship Id="rId9" Type="http://schemas.openxmlformats.org/officeDocument/2006/relationships/image" Target="../media/image112.svg"/></Relationships>
</file>

<file path=ppt/slides/_rels/slide3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6.png"/><Relationship Id="rId7" Type="http://schemas.openxmlformats.org/officeDocument/2006/relationships/image" Target="../media/image114.svg"/><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48.pn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8.png"/><Relationship Id="rId7" Type="http://schemas.openxmlformats.org/officeDocument/2006/relationships/image" Target="../media/image105.png"/><Relationship Id="rId2" Type="http://schemas.openxmlformats.org/officeDocument/2006/relationships/image" Target="../media/image117.png"/><Relationship Id="rId1" Type="http://schemas.openxmlformats.org/officeDocument/2006/relationships/slideLayout" Target="../slideLayouts/slideLayout5.xml"/><Relationship Id="rId6" Type="http://schemas.openxmlformats.org/officeDocument/2006/relationships/image" Target="../media/image119.png"/><Relationship Id="rId5" Type="http://schemas.openxmlformats.org/officeDocument/2006/relationships/image" Target="../media/image97.png"/><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50.png"/><Relationship Id="rId7" Type="http://schemas.openxmlformats.org/officeDocument/2006/relationships/image" Target="../media/image118.png"/><Relationship Id="rId12"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20.png"/><Relationship Id="rId4" Type="http://schemas.openxmlformats.org/officeDocument/2006/relationships/image" Target="../media/image52.png"/><Relationship Id="rId9"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29.png"/><Relationship Id="rId3" Type="http://schemas.openxmlformats.org/officeDocument/2006/relationships/image" Target="../media/image94.png"/><Relationship Id="rId7" Type="http://schemas.openxmlformats.org/officeDocument/2006/relationships/image" Target="../media/image124.png"/><Relationship Id="rId12" Type="http://schemas.openxmlformats.org/officeDocument/2006/relationships/image" Target="../media/image128.png"/><Relationship Id="rId2" Type="http://schemas.openxmlformats.org/officeDocument/2006/relationships/notesSlide" Target="../notesSlides/notesSlide28.xml"/><Relationship Id="rId16" Type="http://schemas.openxmlformats.org/officeDocument/2006/relationships/image" Target="../media/image132.jpeg"/><Relationship Id="rId1" Type="http://schemas.openxmlformats.org/officeDocument/2006/relationships/slideLayout" Target="../slideLayouts/slideLayout5.xml"/><Relationship Id="rId6" Type="http://schemas.openxmlformats.org/officeDocument/2006/relationships/image" Target="../media/image116.png"/><Relationship Id="rId11" Type="http://schemas.openxmlformats.org/officeDocument/2006/relationships/image" Target="../media/image105.png"/><Relationship Id="rId5" Type="http://schemas.openxmlformats.org/officeDocument/2006/relationships/image" Target="../media/image123.png"/><Relationship Id="rId15" Type="http://schemas.openxmlformats.org/officeDocument/2006/relationships/image" Target="../media/image131.png"/><Relationship Id="rId10" Type="http://schemas.openxmlformats.org/officeDocument/2006/relationships/image" Target="../media/image127.png"/><Relationship Id="rId4" Type="http://schemas.openxmlformats.org/officeDocument/2006/relationships/image" Target="../media/image95.png"/><Relationship Id="rId9" Type="http://schemas.openxmlformats.org/officeDocument/2006/relationships/image" Target="../media/image126.png"/><Relationship Id="rId14" Type="http://schemas.openxmlformats.org/officeDocument/2006/relationships/image" Target="../media/image130.png"/></Relationships>
</file>

<file path=ppt/slides/_rels/slide5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1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35.png"/><Relationship Id="rId4" Type="http://schemas.openxmlformats.org/officeDocument/2006/relationships/image" Target="../media/image134.png"/></Relationships>
</file>

<file path=ppt/slides/_rels/slide6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6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5.xml"/><Relationship Id="rId5" Type="http://schemas.openxmlformats.org/officeDocument/2006/relationships/image" Target="../media/image141.png"/><Relationship Id="rId4" Type="http://schemas.openxmlformats.org/officeDocument/2006/relationships/image" Target="../media/image140.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6/10/2021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6/10/2021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6/10/2021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6/10/2021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6/10/2021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Attack on Overlay: Output Manipulation</a:t>
            </a:r>
          </a:p>
        </p:txBody>
      </p:sp>
      <p:grpSp>
        <p:nvGrpSpPr>
          <p:cNvPr id="70" name="Group 69"/>
          <p:cNvGrpSpPr/>
          <p:nvPr/>
        </p:nvGrpSpPr>
        <p:grpSpPr>
          <a:xfrm>
            <a:off x="847235" y="1676400"/>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676400"/>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472727"/>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981851"/>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2148117"/>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682202"/>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329907"/>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329906"/>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780506"/>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4313336"/>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6/10/2021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9812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6/10/2021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6/10/2021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556830" y="183055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HTML </a:t>
                </a:r>
                <a14:m>
                  <m:oMath xmlns:m="http://schemas.openxmlformats.org/officeDocument/2006/math">
                    <m:r>
                      <a:rPr lang="en-US" b="1" i="1" smtClean="0">
                        <a:latin typeface="Cambria Math" panose="02040503050406030204" pitchFamily="18" charset="0"/>
                      </a:rPr>
                      <m:t>→</m:t>
                    </m:r>
                  </m:oMath>
                </a14:m>
                <a:r>
                  <a:rPr lang="en-US" dirty="0"/>
                  <a:t> Specification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145894" y="1400252"/>
            <a:ext cx="4557325" cy="1384995"/>
          </a:xfrm>
          <a:prstGeom prst="rect">
            <a:avLst/>
          </a:prstGeom>
        </p:spPr>
        <p:txBody>
          <a:bodyPr wrap="square">
            <a:spAutoFit/>
          </a:bodyPr>
          <a:lstStyle/>
          <a:p>
            <a:r>
              <a:rPr lang="en-US" sz="1200" dirty="0">
                <a:solidFill>
                  <a:prstClr val="black"/>
                </a:solidFill>
                <a:latin typeface="Consolas" panose="020B0609020204030204" pitchFamily="49" charset="0"/>
              </a:rPr>
              <a:t>&lt;form action="/</a:t>
            </a:r>
            <a:r>
              <a:rPr lang="en-US" sz="1200" dirty="0" err="1">
                <a:solidFill>
                  <a:prstClr val="black"/>
                </a:solidFill>
                <a:latin typeface="Consolas" panose="020B0609020204030204" pitchFamily="49" charset="0"/>
              </a:rPr>
              <a:t>some_action</a:t>
            </a:r>
            <a:r>
              <a:rPr lang="en-US" sz="1200" dirty="0">
                <a:solidFill>
                  <a:prstClr val="black"/>
                </a:solidFill>
                <a:latin typeface="Consolas" panose="020B0609020204030204" pitchFamily="49" charset="0"/>
              </a:rPr>
              <a:t>", </a:t>
            </a:r>
            <a:r>
              <a:rPr lang="en-US" sz="1200" dirty="0">
                <a:solidFill>
                  <a:srgbClr val="FF0000"/>
                </a:solidFill>
                <a:latin typeface="Consolas" panose="020B0609020204030204" pitchFamily="49" charset="0"/>
              </a:rPr>
              <a:t>signature = "0x45AB…"</a:t>
            </a:r>
            <a:r>
              <a:rPr lang="en-US" sz="1200" dirty="0">
                <a:latin typeface="Consolas" panose="020B0609020204030204" pitchFamily="49" charset="0"/>
              </a:rPr>
              <a:t>,</a:t>
            </a:r>
            <a:r>
              <a:rPr lang="en-US" sz="1200" dirty="0">
                <a:solidFill>
                  <a:srgbClr val="FF0000"/>
                </a:solidFill>
                <a:latin typeface="Consolas" panose="020B0609020204030204" pitchFamily="49" charset="0"/>
              </a:rPr>
              <a:t> id = "0x0ab.."</a:t>
            </a:r>
            <a:r>
              <a:rPr lang="en-US" sz="1200" dirty="0">
                <a:solidFill>
                  <a:prstClr val="black"/>
                </a:solidFill>
                <a:latin typeface="Consolas" panose="020B0609020204030204" pitchFamily="49" charset="0"/>
              </a:rPr>
              <a:t>&gt;</a:t>
            </a:r>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&lt;label for="insulin"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&gt;Insulin  </a:t>
            </a:r>
          </a:p>
          <a:p>
            <a:r>
              <a:rPr lang="en-US" sz="1200" dirty="0">
                <a:latin typeface="Consolas" panose="020B0609020204030204" pitchFamily="49" charset="0"/>
                <a:cs typeface="Consolas" panose="020B0609020204030204" pitchFamily="49" charset="0"/>
              </a:rPr>
              <a:t>  (U)&lt;/label&gt;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&lt;input type="text" id="insulin"  </a:t>
            </a:r>
          </a:p>
          <a:p>
            <a:r>
              <a:rPr lang="en-US" sz="1200" dirty="0">
                <a:latin typeface="Consolas" panose="020B0609020204030204" pitchFamily="49" charset="0"/>
                <a:cs typeface="Consolas" panose="020B0609020204030204" pitchFamily="49" charset="0"/>
              </a:rPr>
              <a:t>  name="insulin"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 …</a:t>
            </a:r>
          </a:p>
          <a:p>
            <a:r>
              <a:rPr lang="en-US" sz="1200" dirty="0">
                <a:solidFill>
                  <a:prstClr val="black"/>
                </a:solidFill>
                <a:latin typeface="Consolas" panose="020B0609020204030204" pitchFamily="49" charset="0"/>
                <a:cs typeface="Consolas" panose="020B0609020204030204" pitchFamily="49" charset="0"/>
              </a:rPr>
              <a:t>&lt;/form&gt;</a:t>
            </a:r>
          </a:p>
        </p:txBody>
      </p:sp>
      <p:pic>
        <p:nvPicPr>
          <p:cNvPr id="23" name="Picture 22">
            <a:extLst>
              <a:ext uri="{FF2B5EF4-FFF2-40B4-BE49-F238E27FC236}">
                <a16:creationId xmlns:a16="http://schemas.microsoft.com/office/drawing/2014/main" id="{3764B3C1-690C-4ED1-BDE0-B2D76728D9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9423" y="3312772"/>
            <a:ext cx="800557" cy="800557"/>
          </a:xfrm>
          <a:prstGeom prst="rect">
            <a:avLst/>
          </a:prstGeom>
        </p:spPr>
      </p:pic>
      <p:grpSp>
        <p:nvGrpSpPr>
          <p:cNvPr id="24" name="Group 23">
            <a:extLst>
              <a:ext uri="{FF2B5EF4-FFF2-40B4-BE49-F238E27FC236}">
                <a16:creationId xmlns:a16="http://schemas.microsoft.com/office/drawing/2014/main" id="{1FDB4215-7016-4E0B-B6EC-11466E60CF7E}"/>
              </a:ext>
            </a:extLst>
          </p:cNvPr>
          <p:cNvGrpSpPr/>
          <p:nvPr/>
        </p:nvGrpSpPr>
        <p:grpSpPr>
          <a:xfrm>
            <a:off x="6590519" y="148452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grpSp>
        <p:nvGrpSpPr>
          <p:cNvPr id="28" name="Group 27">
            <a:extLst>
              <a:ext uri="{FF2B5EF4-FFF2-40B4-BE49-F238E27FC236}">
                <a16:creationId xmlns:a16="http://schemas.microsoft.com/office/drawing/2014/main" id="{562E58CE-0851-4DBF-89A4-A3ECA3781C57}"/>
              </a:ext>
            </a:extLst>
          </p:cNvPr>
          <p:cNvGrpSpPr/>
          <p:nvPr/>
        </p:nvGrpSpPr>
        <p:grpSpPr>
          <a:xfrm>
            <a:off x="8285505" y="761335"/>
            <a:ext cx="3823936" cy="3785652"/>
            <a:chOff x="8185008" y="1336792"/>
            <a:chExt cx="3823936" cy="3785652"/>
          </a:xfrm>
        </p:grpSpPr>
        <p:sp>
          <p:nvSpPr>
            <p:cNvPr id="29" name="Rectangle 28">
              <a:extLst>
                <a:ext uri="{FF2B5EF4-FFF2-40B4-BE49-F238E27FC236}">
                  <a16:creationId xmlns:a16="http://schemas.microsoft.com/office/drawing/2014/main" id="{C336C281-9CBB-45B0-925D-1D71135B8702}"/>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30" name="Rectangle 29">
              <a:extLst>
                <a:ext uri="{FF2B5EF4-FFF2-40B4-BE49-F238E27FC236}">
                  <a16:creationId xmlns:a16="http://schemas.microsoft.com/office/drawing/2014/main" id="{0C753C95-51DC-41A8-83FB-68FD06ED36A3}"/>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AD3E9C6-6BD2-4A16-9036-060E04F0783B}"/>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2910EB-C3A2-44E1-9F19-FB6ACB169010}"/>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6FF4A613-E163-4CE1-AE1D-38F9DC8191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4019" y="4687608"/>
            <a:ext cx="1403735" cy="1403735"/>
          </a:xfrm>
          <a:prstGeom prst="rect">
            <a:avLst/>
          </a:prstGeom>
        </p:spPr>
      </p:pic>
      <p:sp>
        <p:nvSpPr>
          <p:cNvPr id="8" name="Rectangle 7">
            <a:extLst>
              <a:ext uri="{FF2B5EF4-FFF2-40B4-BE49-F238E27FC236}">
                <a16:creationId xmlns:a16="http://schemas.microsoft.com/office/drawing/2014/main" id="{35165C0F-FB5F-4C8D-97C4-FE23BDAE899E}"/>
              </a:ext>
            </a:extLst>
          </p:cNvPr>
          <p:cNvSpPr/>
          <p:nvPr/>
        </p:nvSpPr>
        <p:spPr>
          <a:xfrm>
            <a:off x="9398607" y="6047298"/>
            <a:ext cx="1194558" cy="338554"/>
          </a:xfrm>
          <a:prstGeom prst="rect">
            <a:avLst/>
          </a:prstGeom>
        </p:spPr>
        <p:txBody>
          <a:bodyPr wrap="none">
            <a:spAutoFit/>
          </a:bodyPr>
          <a:lstStyle/>
          <a:p>
            <a:r>
              <a:rPr lang="en-US" sz="1600" dirty="0">
                <a:latin typeface="Consolas" panose="020B0609020204030204" pitchFamily="49" charset="0"/>
              </a:rPr>
              <a:t>form1.bmp</a:t>
            </a:r>
            <a:endParaRPr lang="en-US" sz="1600" dirty="0"/>
          </a:p>
        </p:txBody>
      </p:sp>
      <p:pic>
        <p:nvPicPr>
          <p:cNvPr id="7" name="Graphic 6">
            <a:extLst>
              <a:ext uri="{FF2B5EF4-FFF2-40B4-BE49-F238E27FC236}">
                <a16:creationId xmlns:a16="http://schemas.microsoft.com/office/drawing/2014/main" id="{AAE07427-B1CB-2245-ADDF-7BD010BA06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44026" y="4233935"/>
            <a:ext cx="1911350" cy="2074791"/>
          </a:xfrm>
          <a:prstGeom prst="rect">
            <a:avLst/>
          </a:prstGeom>
        </p:spPr>
      </p:pic>
    </p:spTree>
    <p:extLst>
      <p:ext uri="{BB962C8B-B14F-4D97-AF65-F5344CB8AC3E}">
        <p14:creationId xmlns:p14="http://schemas.microsoft.com/office/powerpoint/2010/main" val="3907573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7617619" y="247931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UI </a:t>
                </a:r>
                <a14:m>
                  <m:oMath xmlns:m="http://schemas.openxmlformats.org/officeDocument/2006/math">
                    <m:r>
                      <a:rPr lang="en-US" b="1" i="1" smtClean="0">
                        <a:latin typeface="Cambria Math" panose="02040503050406030204" pitchFamily="18" charset="0"/>
                      </a:rPr>
                      <m:t>→</m:t>
                    </m:r>
                  </m:oMath>
                </a14:m>
                <a:r>
                  <a:rPr lang="en-US" dirty="0"/>
                  <a:t> QR Code</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359826" y="1524000"/>
            <a:ext cx="5224932" cy="2554545"/>
          </a:xfrm>
          <a:prstGeom prst="rect">
            <a:avLst/>
          </a:prstGeom>
        </p:spPr>
        <p:txBody>
          <a:bodyPr wrap="square">
            <a:spAutoFit/>
          </a:bodyPr>
          <a:lstStyle/>
          <a:p>
            <a:r>
              <a:rPr lang="en-US" sz="1600" dirty="0">
                <a:solidFill>
                  <a:prstClr val="black"/>
                </a:solidFill>
                <a:latin typeface="Consolas" panose="020B0609020204030204" pitchFamily="49" charset="0"/>
              </a:rPr>
              <a:t>…</a:t>
            </a:r>
          </a:p>
          <a:p>
            <a:r>
              <a:rPr lang="en-US" sz="1600" dirty="0">
                <a:solidFill>
                  <a:prstClr val="black"/>
                </a:solidFill>
                <a:latin typeface="Consolas" panose="020B0609020204030204" pitchFamily="49" charset="0"/>
              </a:rPr>
              <a:t>&lt;form action="/</a:t>
            </a:r>
            <a:r>
              <a:rPr lang="en-US" sz="1600" dirty="0" err="1">
                <a:solidFill>
                  <a:prstClr val="black"/>
                </a:solidFill>
                <a:latin typeface="Consolas" panose="020B0609020204030204" pitchFamily="49" charset="0"/>
              </a:rPr>
              <a:t>some_action</a:t>
            </a:r>
            <a:r>
              <a:rPr lang="en-US" sz="1600" dirty="0">
                <a:solidFill>
                  <a:prstClr val="black"/>
                </a:solidFill>
                <a:latin typeface="Consolas" panose="020B0609020204030204" pitchFamily="49" charset="0"/>
              </a:rPr>
              <a:t>", </a:t>
            </a:r>
            <a:r>
              <a:rPr lang="en-US" sz="1600" dirty="0">
                <a:solidFill>
                  <a:srgbClr val="FF0000"/>
                </a:solidFill>
                <a:latin typeface="Consolas" panose="020B0609020204030204" pitchFamily="49" charset="0"/>
              </a:rPr>
              <a:t>signature = "0x45AB…"</a:t>
            </a:r>
            <a:r>
              <a:rPr lang="en-US" sz="1600" dirty="0">
                <a:latin typeface="Consolas" panose="020B0609020204030204" pitchFamily="49" charset="0"/>
              </a:rPr>
              <a:t>,</a:t>
            </a:r>
            <a:r>
              <a:rPr lang="en-US" sz="1600" dirty="0">
                <a:solidFill>
                  <a:srgbClr val="FF0000"/>
                </a:solidFill>
                <a:latin typeface="Consolas" panose="020B0609020204030204" pitchFamily="49" charset="0"/>
              </a:rPr>
              <a:t> id = "0x0ab.."</a:t>
            </a:r>
            <a:r>
              <a:rPr lang="en-US" sz="1600" dirty="0">
                <a:solidFill>
                  <a:prstClr val="black"/>
                </a:solidFill>
                <a:latin typeface="Consolas" panose="020B0609020204030204" pitchFamily="49" charset="0"/>
              </a:rPr>
              <a:t>&gt;</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&lt;label for="insulin"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p>
          <a:p>
            <a:r>
              <a:rPr lang="en-US" sz="1600" dirty="0">
                <a:latin typeface="Consolas" panose="020B0609020204030204" pitchFamily="49" charset="0"/>
                <a:cs typeface="Consolas" panose="020B0609020204030204" pitchFamily="49" charset="0"/>
              </a:rPr>
              <a:t>  Insulin(U)&lt;/label&gt;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&lt;input type="text" id="insulin"  </a:t>
            </a:r>
          </a:p>
          <a:p>
            <a:r>
              <a:rPr lang="en-US" sz="1600" dirty="0">
                <a:latin typeface="Consolas" panose="020B0609020204030204" pitchFamily="49" charset="0"/>
                <a:cs typeface="Consolas" panose="020B0609020204030204" pitchFamily="49" charset="0"/>
              </a:rPr>
              <a:t>  name="insulin"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 </a:t>
            </a:r>
          </a:p>
          <a:p>
            <a:r>
              <a:rPr lang="en-US" sz="1600" dirty="0">
                <a:latin typeface="Consolas" panose="020B0609020204030204" pitchFamily="49" charset="0"/>
                <a:cs typeface="Consolas" panose="020B0609020204030204" pitchFamily="49" charset="0"/>
              </a:rPr>
              <a:t>  …</a:t>
            </a:r>
          </a:p>
          <a:p>
            <a:r>
              <a:rPr lang="en-US" sz="1600" dirty="0">
                <a:solidFill>
                  <a:prstClr val="black"/>
                </a:solidFill>
                <a:latin typeface="Consolas" panose="020B0609020204030204" pitchFamily="49" charset="0"/>
                <a:cs typeface="Consolas" panose="020B0609020204030204" pitchFamily="49" charset="0"/>
              </a:rPr>
              <a:t>&lt;/form&gt;</a:t>
            </a:r>
          </a:p>
          <a:p>
            <a:r>
              <a:rPr lang="en-US" sz="1600" dirty="0">
                <a:solidFill>
                  <a:prstClr val="black"/>
                </a:solidFill>
                <a:latin typeface="Consolas" panose="020B0609020204030204" pitchFamily="49" charset="0"/>
                <a:cs typeface="Consolas" panose="020B0609020204030204" pitchFamily="49" charset="0"/>
              </a:rPr>
              <a:t>…</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7584757" y="213328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32" name="Rectangle 31">
            <a:extLst>
              <a:ext uri="{FF2B5EF4-FFF2-40B4-BE49-F238E27FC236}">
                <a16:creationId xmlns:a16="http://schemas.microsoft.com/office/drawing/2014/main" id="{A575D219-D2A7-49EC-AA91-6C09D3A35853}"/>
              </a:ext>
            </a:extLst>
          </p:cNvPr>
          <p:cNvSpPr/>
          <p:nvPr/>
        </p:nvSpPr>
        <p:spPr>
          <a:xfrm>
            <a:off x="9278327" y="2186575"/>
            <a:ext cx="2567781" cy="830997"/>
          </a:xfrm>
          <a:prstGeom prst="rect">
            <a:avLst/>
          </a:prstGeom>
        </p:spPr>
        <p:txBody>
          <a:bodyPr wrap="square">
            <a:spAutoFit/>
          </a:bodyPr>
          <a:lstStyle/>
          <a:p>
            <a:pPr algn="ctr"/>
            <a:r>
              <a:rPr lang="en-US" sz="1600" dirty="0">
                <a:solidFill>
                  <a:prstClr val="black"/>
                </a:solidFill>
                <a:latin typeface="Consolas" panose="020B0609020204030204" pitchFamily="49" charset="0"/>
              </a:rPr>
              <a:t>…</a:t>
            </a:r>
          </a:p>
          <a:p>
            <a:pPr algn="ctr"/>
            <a:r>
              <a:rPr lang="en-US" sz="1600" dirty="0">
                <a:solidFill>
                  <a:srgbClr val="FF0000"/>
                </a:solidFill>
                <a:latin typeface="Consolas" panose="020B0609020204030204" pitchFamily="49" charset="0"/>
              </a:rPr>
              <a:t>&lt;</a:t>
            </a:r>
            <a:r>
              <a:rPr lang="en-US" sz="1600" dirty="0" err="1">
                <a:solidFill>
                  <a:srgbClr val="FF0000"/>
                </a:solidFill>
                <a:latin typeface="Consolas" panose="020B0609020204030204" pitchFamily="49" charset="0"/>
              </a:rPr>
              <a:t>img</a:t>
            </a:r>
            <a:r>
              <a:rPr lang="en-US" sz="1600" dirty="0">
                <a:solidFill>
                  <a:srgbClr val="FF0000"/>
                </a:solidFill>
                <a:latin typeface="Consolas" panose="020B0609020204030204" pitchFamily="49" charset="0"/>
              </a:rPr>
              <a:t> </a:t>
            </a:r>
            <a:r>
              <a:rPr lang="en-US" sz="1600" dirty="0" err="1">
                <a:solidFill>
                  <a:srgbClr val="FF0000"/>
                </a:solidFill>
                <a:latin typeface="Consolas" panose="020B0609020204030204" pitchFamily="49" charset="0"/>
              </a:rPr>
              <a:t>src</a:t>
            </a:r>
            <a:r>
              <a:rPr lang="en-US" sz="1600" dirty="0">
                <a:solidFill>
                  <a:srgbClr val="FF0000"/>
                </a:solidFill>
                <a:latin typeface="Consolas" panose="020B0609020204030204" pitchFamily="49" charset="0"/>
              </a:rPr>
              <a:t>=“form1.bmp”&gt;</a:t>
            </a:r>
            <a:endParaRPr lang="en-US" sz="1600" dirty="0">
              <a:solidFill>
                <a:srgbClr val="FF0000"/>
              </a:solidFill>
              <a:latin typeface="Consolas" panose="020B0609020204030204" pitchFamily="49" charset="0"/>
              <a:cs typeface="Consolas" panose="020B0609020204030204" pitchFamily="49" charset="0"/>
            </a:endParaRPr>
          </a:p>
          <a:p>
            <a:pPr algn="ctr"/>
            <a:r>
              <a:rPr lang="en-US" sz="1600" dirty="0">
                <a:solidFill>
                  <a:prstClr val="black"/>
                </a:solidFill>
                <a:latin typeface="Consolas" panose="020B0609020204030204" pitchFamily="49" charset="0"/>
                <a:cs typeface="Consolas" panose="020B0609020204030204" pitchFamily="49" charset="0"/>
              </a:rPr>
              <a:t>…</a:t>
            </a:r>
          </a:p>
        </p:txBody>
      </p:sp>
      <p:pic>
        <p:nvPicPr>
          <p:cNvPr id="2" name="Graphic 1">
            <a:extLst>
              <a:ext uri="{FF2B5EF4-FFF2-40B4-BE49-F238E27FC236}">
                <a16:creationId xmlns:a16="http://schemas.microsoft.com/office/drawing/2014/main" id="{7828A2B0-34D8-D541-9BA8-212E99DDE8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3852" y="4027536"/>
            <a:ext cx="2275441" cy="2470016"/>
          </a:xfrm>
          <a:prstGeom prst="rect">
            <a:avLst/>
          </a:prstGeom>
        </p:spPr>
      </p:pic>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79123" y="4097233"/>
            <a:ext cx="2158741" cy="2158741"/>
          </a:xfrm>
          <a:prstGeom prst="rect">
            <a:avLst/>
          </a:prstGeom>
        </p:spPr>
      </p:pic>
    </p:spTree>
    <p:extLst>
      <p:ext uri="{BB962C8B-B14F-4D97-AF65-F5344CB8AC3E}">
        <p14:creationId xmlns:p14="http://schemas.microsoft.com/office/powerpoint/2010/main" val="52228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6/10/2021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sp>
        <p:nvSpPr>
          <p:cNvPr id="26" name="Rounded Rectangle 25"/>
          <p:cNvSpPr/>
          <p:nvPr/>
        </p:nvSpPr>
        <p:spPr>
          <a:xfrm>
            <a:off x="3535703"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3616223"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5197" y="4876800"/>
            <a:ext cx="1143000" cy="114300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8019"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8606"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418047" y="1499282"/>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DA9543-8FA7-4DAF-9508-84961075042A}"/>
                </a:ext>
              </a:extLst>
            </p:cNvPr>
            <p:cNvSpPr/>
            <p:nvPr/>
          </p:nvSpPr>
          <p:spPr>
            <a:xfrm>
              <a:off x="8337407" y="3392108"/>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6BF01A-7DFB-4E9E-9128-D40E30AC0B53}"/>
                </a:ext>
              </a:extLst>
            </p:cNvPr>
            <p:cNvSpPr/>
            <p:nvPr/>
          </p:nvSpPr>
          <p:spPr>
            <a:xfrm>
              <a:off x="8337407" y="3928894"/>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7"/>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par>
                                <p:cTn id="53" presetID="10"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6/10/2021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Tree>
    <p:extLst>
      <p:ext uri="{BB962C8B-B14F-4D97-AF65-F5344CB8AC3E}">
        <p14:creationId xmlns:p14="http://schemas.microsoft.com/office/powerpoint/2010/main" val="50683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6/10/2021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7190" y="2726738"/>
            <a:ext cx="255037" cy="242811"/>
          </a:xfrm>
          <a:prstGeom prst="rect">
            <a:avLst/>
          </a:prstGeom>
        </p:spPr>
      </p:pic>
    </p:spTree>
    <p:extLst>
      <p:ext uri="{BB962C8B-B14F-4D97-AF65-F5344CB8AC3E}">
        <p14:creationId xmlns:p14="http://schemas.microsoft.com/office/powerpoint/2010/main" val="318784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6/10/2021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619" y="3087591"/>
            <a:ext cx="255037" cy="242811"/>
          </a:xfrm>
          <a:prstGeom prst="rect">
            <a:avLst/>
          </a:prstGeom>
        </p:spPr>
      </p:pic>
    </p:spTree>
    <p:extLst>
      <p:ext uri="{BB962C8B-B14F-4D97-AF65-F5344CB8AC3E}">
        <p14:creationId xmlns:p14="http://schemas.microsoft.com/office/powerpoint/2010/main" val="24382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
        <p159:morph option="byObject"/>
      </p:transition>
    </mc:Choice>
    <mc:Fallback xmlns="">
      <p:transition spd="slow" advClick="0" advTm="5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6/10/2021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381000"/>
            <a:ext cx="12187238" cy="7315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477" y="3360882"/>
            <a:ext cx="255037" cy="242811"/>
          </a:xfrm>
          <a:prstGeom prst="rect">
            <a:avLst/>
          </a:prstGeom>
        </p:spPr>
      </p:pic>
    </p:spTree>
    <p:extLst>
      <p:ext uri="{BB962C8B-B14F-4D97-AF65-F5344CB8AC3E}">
        <p14:creationId xmlns:p14="http://schemas.microsoft.com/office/powerpoint/2010/main" val="75457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6/10/2021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9144436"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2" y="4469496"/>
            <a:ext cx="12195969"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8" y="4038600"/>
            <a:ext cx="739774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9381331"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pPr lvl="1"/>
            <a:endParaRPr lang="en-US" dirty="0"/>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6/10/2021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77700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6232096" y="3735440"/>
            <a:ext cx="1531188" cy="369332"/>
          </a:xfrm>
          <a:prstGeom prst="rect">
            <a:avLst/>
          </a:prstGeom>
        </p:spPr>
        <p:txBody>
          <a:bodyPr wrap="none">
            <a:spAutoFit/>
          </a:bodyPr>
          <a:lstStyle/>
          <a:p>
            <a:pPr algn="ctr"/>
            <a:r>
              <a:rPr lang="en-US" dirty="0"/>
              <a:t>Secret value:</a:t>
            </a:r>
          </a:p>
        </p:txBody>
      </p:sp>
      <p:sp>
        <p:nvSpPr>
          <p:cNvPr id="16" name="Rectangle 15">
            <a:extLst>
              <a:ext uri="{FF2B5EF4-FFF2-40B4-BE49-F238E27FC236}">
                <a16:creationId xmlns:a16="http://schemas.microsoft.com/office/drawing/2014/main" id="{DAFA017E-26DD-42D4-A7B9-BD506FE83BB7}"/>
              </a:ext>
            </a:extLst>
          </p:cNvPr>
          <p:cNvSpPr/>
          <p:nvPr/>
        </p:nvSpPr>
        <p:spPr>
          <a:xfrm>
            <a:off x="794" y="0"/>
            <a:ext cx="12187238" cy="6934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5FC663F-77E2-4432-9449-794972AAFA4A}"/>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68135A-79AF-4600-91AB-2BE73EE87CC1}"/>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3" name="Rectangle: Rounded Corners 12">
            <a:extLst>
              <a:ext uri="{FF2B5EF4-FFF2-40B4-BE49-F238E27FC236}">
                <a16:creationId xmlns:a16="http://schemas.microsoft.com/office/drawing/2014/main" id="{1608BA8D-EF36-4AF8-8638-028040E304EF}"/>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4CB39034-4DBF-49D9-A7F2-E6EBF6BDAD3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17B17E66-A3A8-46C6-8B8B-089C04C6D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Tree>
    <p:extLst>
      <p:ext uri="{BB962C8B-B14F-4D97-AF65-F5344CB8AC3E}">
        <p14:creationId xmlns:p14="http://schemas.microsoft.com/office/powerpoint/2010/main" val="2573871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6/10/2021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11" name="Rectangle 10">
            <a:extLst>
              <a:ext uri="{FF2B5EF4-FFF2-40B4-BE49-F238E27FC236}">
                <a16:creationId xmlns:a16="http://schemas.microsoft.com/office/drawing/2014/main" id="{CF7DA31E-1472-437B-9FC3-CB5E1909ACFF}"/>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31218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1583896" y="3735440"/>
            <a:ext cx="1531188" cy="369332"/>
          </a:xfrm>
          <a:prstGeom prst="rect">
            <a:avLst/>
          </a:prstGeom>
        </p:spPr>
        <p:txBody>
          <a:bodyPr wrap="none">
            <a:spAutoFit/>
          </a:bodyPr>
          <a:lstStyle/>
          <a:p>
            <a:pPr algn="ctr"/>
            <a:r>
              <a:rPr lang="en-US" dirty="0"/>
              <a:t>Secret value:</a:t>
            </a:r>
          </a:p>
        </p:txBody>
      </p:sp>
    </p:spTree>
    <p:extLst>
      <p:ext uri="{BB962C8B-B14F-4D97-AF65-F5344CB8AC3E}">
        <p14:creationId xmlns:p14="http://schemas.microsoft.com/office/powerpoint/2010/main" val="3501425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96CECC-846B-4473-8753-7284E581BFF0}"/>
              </a:ext>
            </a:extLst>
          </p:cNvPr>
          <p:cNvSpPr>
            <a:spLocks noGrp="1"/>
          </p:cNvSpPr>
          <p:nvPr>
            <p:ph idx="1"/>
          </p:nvPr>
        </p:nvSpPr>
        <p:spPr/>
        <p:txBody>
          <a:bodyPr/>
          <a:lstStyle/>
          <a:p>
            <a:r>
              <a:rPr lang="en-US" dirty="0"/>
              <a:t>Cannot be an automatic mechanism</a:t>
            </a:r>
          </a:p>
          <a:p>
            <a:pPr lvl="1"/>
            <a:r>
              <a:rPr lang="en-US" dirty="0"/>
              <a:t>Attacker can imitate that</a:t>
            </a:r>
          </a:p>
          <a:p>
            <a:pPr marL="361950" lvl="1" indent="0">
              <a:buNone/>
            </a:pPr>
            <a:endParaRPr lang="en-US" dirty="0"/>
          </a:p>
          <a:p>
            <a:r>
              <a:rPr lang="en-US" dirty="0"/>
              <a:t>Triggered by the user</a:t>
            </a:r>
          </a:p>
          <a:p>
            <a:pPr lvl="1"/>
            <a:r>
              <a:rPr lang="en-US" dirty="0"/>
              <a:t>Outside the control of the attacker</a:t>
            </a:r>
          </a:p>
          <a:p>
            <a:pPr lvl="1"/>
            <a:endParaRPr lang="en-US" dirty="0"/>
          </a:p>
          <a:p>
            <a:r>
              <a:rPr lang="en-US" dirty="0"/>
              <a:t>Secure attention sequence (SAS)</a:t>
            </a:r>
          </a:p>
          <a:p>
            <a:pPr lvl="1"/>
            <a:r>
              <a:rPr lang="en-US" dirty="0"/>
              <a:t>Well-known mechanism</a:t>
            </a:r>
          </a:p>
          <a:p>
            <a:pPr lvl="1"/>
            <a:r>
              <a:rPr lang="en-US" dirty="0"/>
              <a:t>Ctrl + Alt + Delete</a:t>
            </a:r>
          </a:p>
          <a:p>
            <a:pPr lvl="1"/>
            <a:r>
              <a:rPr lang="en-US" dirty="0"/>
              <a:t>Intercepted by the IOHub first</a:t>
            </a:r>
          </a:p>
          <a:p>
            <a:endParaRPr lang="en-US" dirty="0"/>
          </a:p>
          <a:p>
            <a:pPr marL="0" indent="0">
              <a:buNone/>
            </a:pPr>
            <a:endParaRPr lang="en-US" dirty="0"/>
          </a:p>
          <a:p>
            <a:endParaRPr lang="en-US" dirty="0"/>
          </a:p>
        </p:txBody>
      </p:sp>
      <p:sp>
        <p:nvSpPr>
          <p:cNvPr id="3" name="Date Placeholder 2">
            <a:extLst>
              <a:ext uri="{FF2B5EF4-FFF2-40B4-BE49-F238E27FC236}">
                <a16:creationId xmlns:a16="http://schemas.microsoft.com/office/drawing/2014/main" id="{539F77BB-A1A3-4AE9-81A1-7F946F40446D}"/>
              </a:ext>
            </a:extLst>
          </p:cNvPr>
          <p:cNvSpPr>
            <a:spLocks noGrp="1"/>
          </p:cNvSpPr>
          <p:nvPr>
            <p:ph type="dt" sz="half" idx="10"/>
          </p:nvPr>
        </p:nvSpPr>
        <p:spPr/>
        <p:txBody>
          <a:bodyPr/>
          <a:lstStyle/>
          <a:p>
            <a:fld id="{2E351574-DE3B-48D4-BB21-472FD18DCB9D}" type="datetime1">
              <a:rPr lang="en-US" smtClean="0"/>
              <a:t>6/10/2021</a:t>
            </a:fld>
            <a:endParaRPr lang="en-GB" dirty="0"/>
          </a:p>
        </p:txBody>
      </p:sp>
      <p:sp>
        <p:nvSpPr>
          <p:cNvPr id="4" name="Footer Placeholder 3">
            <a:extLst>
              <a:ext uri="{FF2B5EF4-FFF2-40B4-BE49-F238E27FC236}">
                <a16:creationId xmlns:a16="http://schemas.microsoft.com/office/drawing/2014/main" id="{560577CD-476F-4A4A-AD55-430FD7A2747A}"/>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1C30709-0759-422F-8DE5-A9A6EAC8B598}"/>
              </a:ext>
            </a:extLst>
          </p:cNvPr>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a:extLst>
              <a:ext uri="{FF2B5EF4-FFF2-40B4-BE49-F238E27FC236}">
                <a16:creationId xmlns:a16="http://schemas.microsoft.com/office/drawing/2014/main" id="{2173B39A-1DCF-4A67-B7EA-76B6BC7FB474}"/>
              </a:ext>
            </a:extLst>
          </p:cNvPr>
          <p:cNvSpPr>
            <a:spLocks noGrp="1"/>
          </p:cNvSpPr>
          <p:nvPr>
            <p:ph type="title"/>
          </p:nvPr>
        </p:nvSpPr>
        <p:spPr/>
        <p:txBody>
          <a:bodyPr/>
          <a:lstStyle/>
          <a:p>
            <a:r>
              <a:rPr lang="en-US" dirty="0"/>
              <a:t>User Attention for Confidentiality</a:t>
            </a:r>
          </a:p>
        </p:txBody>
      </p:sp>
    </p:spTree>
    <p:extLst>
      <p:ext uri="{BB962C8B-B14F-4D97-AF65-F5344CB8AC3E}">
        <p14:creationId xmlns:p14="http://schemas.microsoft.com/office/powerpoint/2010/main" val="2502948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045908" y="1556618"/>
            <a:ext cx="5815892" cy="3355709"/>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1BEC5-2ECD-4C08-B951-80C06B1158B0}"/>
              </a:ext>
            </a:extLst>
          </p:cNvPr>
          <p:cNvSpPr>
            <a:spLocks noGrp="1"/>
          </p:cNvSpPr>
          <p:nvPr>
            <p:ph idx="1"/>
          </p:nvPr>
        </p:nvSpPr>
        <p:spPr/>
        <p:txBody>
          <a:bodyPr/>
          <a:lstStyle/>
          <a:p>
            <a:r>
              <a:rPr lang="en-US" dirty="0"/>
              <a:t>Trusted path is an intractable problem</a:t>
            </a:r>
          </a:p>
          <a:p>
            <a:pPr lvl="1"/>
            <a:r>
              <a:rPr lang="en-US" dirty="0"/>
              <a:t>System and human faction</a:t>
            </a:r>
          </a:p>
          <a:p>
            <a:r>
              <a:rPr lang="en-US" dirty="0"/>
              <a:t>Farley crowded space</a:t>
            </a:r>
          </a:p>
          <a:p>
            <a:pPr lvl="1"/>
            <a:r>
              <a:rPr lang="en-US" dirty="0"/>
              <a:t>Fundamentals are overlooked</a:t>
            </a:r>
          </a:p>
          <a:p>
            <a:pPr lvl="1"/>
            <a:r>
              <a:rPr lang="en-US" dirty="0"/>
              <a:t>Not just a system-building problem</a:t>
            </a:r>
          </a:p>
          <a:p>
            <a:r>
              <a:rPr lang="en-US" dirty="0"/>
              <a:t>Fundamental security properties</a:t>
            </a:r>
          </a:p>
          <a:p>
            <a:pPr lvl="1"/>
            <a:r>
              <a:rPr lang="en-US" dirty="0"/>
              <a:t>Integrity, confidentiality</a:t>
            </a:r>
          </a:p>
          <a:p>
            <a:r>
              <a:rPr lang="en-US" dirty="0"/>
              <a:t>System that follows them</a:t>
            </a:r>
          </a:p>
          <a:p>
            <a:r>
              <a:rPr lang="en-US" dirty="0"/>
              <a:t>Human perception</a:t>
            </a:r>
          </a:p>
          <a:p>
            <a:r>
              <a:rPr lang="en-US" dirty="0"/>
              <a:t>How to build more systems around it</a:t>
            </a:r>
          </a:p>
        </p:txBody>
      </p:sp>
      <p:sp>
        <p:nvSpPr>
          <p:cNvPr id="3" name="Date Placeholder 2">
            <a:extLst>
              <a:ext uri="{FF2B5EF4-FFF2-40B4-BE49-F238E27FC236}">
                <a16:creationId xmlns:a16="http://schemas.microsoft.com/office/drawing/2014/main" id="{1235894D-3DB0-4040-AA9B-F6B53719BDA2}"/>
              </a:ext>
            </a:extLst>
          </p:cNvPr>
          <p:cNvSpPr>
            <a:spLocks noGrp="1"/>
          </p:cNvSpPr>
          <p:nvPr>
            <p:ph type="dt" sz="half" idx="10"/>
          </p:nvPr>
        </p:nvSpPr>
        <p:spPr/>
        <p:txBody>
          <a:bodyPr/>
          <a:lstStyle/>
          <a:p>
            <a:fld id="{2E351574-DE3B-48D4-BB21-472FD18DCB9D}" type="datetime1">
              <a:rPr lang="en-US" smtClean="0"/>
              <a:t>6/10/2021</a:t>
            </a:fld>
            <a:endParaRPr lang="en-GB" dirty="0"/>
          </a:p>
        </p:txBody>
      </p:sp>
      <p:sp>
        <p:nvSpPr>
          <p:cNvPr id="4" name="Footer Placeholder 3">
            <a:extLst>
              <a:ext uri="{FF2B5EF4-FFF2-40B4-BE49-F238E27FC236}">
                <a16:creationId xmlns:a16="http://schemas.microsoft.com/office/drawing/2014/main" id="{F5BC2183-B245-41D8-92AC-13F3EC84BA0B}"/>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CADE247-7B29-425A-9D1F-68A715AC4D91}"/>
              </a:ext>
            </a:extLst>
          </p:cNvPr>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a:extLst>
              <a:ext uri="{FF2B5EF4-FFF2-40B4-BE49-F238E27FC236}">
                <a16:creationId xmlns:a16="http://schemas.microsoft.com/office/drawing/2014/main" id="{DCA69111-7F8C-4A3C-B3E4-27EA50C4E556}"/>
              </a:ext>
            </a:extLst>
          </p:cNvPr>
          <p:cNvSpPr>
            <a:spLocks noGrp="1"/>
          </p:cNvSpPr>
          <p:nvPr>
            <p:ph type="title"/>
          </p:nvPr>
        </p:nvSpPr>
        <p:spPr/>
        <p:txBody>
          <a:bodyPr/>
          <a:lstStyle/>
          <a:p>
            <a:r>
              <a:rPr lang="en-US" dirty="0"/>
              <a:t>What do we learn?</a:t>
            </a:r>
          </a:p>
        </p:txBody>
      </p:sp>
    </p:spTree>
    <p:extLst>
      <p:ext uri="{BB962C8B-B14F-4D97-AF65-F5344CB8AC3E}">
        <p14:creationId xmlns:p14="http://schemas.microsoft.com/office/powerpoint/2010/main" val="1830220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txEl>
                                              <p:pRg st="9" end="9"/>
                                            </p:txEl>
                                          </p:spTgt>
                                        </p:tgtEl>
                                        <p:attrNameLst>
                                          <p:attrName>style.visibility</p:attrName>
                                        </p:attrNameLst>
                                      </p:cBhvr>
                                      <p:to>
                                        <p:strVal val="visible"/>
                                      </p:to>
                                    </p:set>
                                    <p:animEffect transition="in" filter="fade">
                                      <p:cBhvr>
                                        <p:cTn id="44"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600197" y="560973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6/10/2021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795034" y="4821540"/>
            <a:ext cx="2595582" cy="646331"/>
          </a:xfrm>
          <a:prstGeom prst="rect">
            <a:avLst/>
          </a:prstGeom>
        </p:spPr>
        <p:txBody>
          <a:bodyPr wrap="none">
            <a:spAutoFit/>
          </a:bodyPr>
          <a:lstStyle/>
          <a:p>
            <a:r>
              <a:rPr lang="en-US" sz="3600" dirty="0"/>
              <a:t>Thank you! </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(browser, GPU render, etc.) transforms: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attacker-controlled </a:t>
                </a:r>
                <a14:m>
                  <m:oMath xmlns:m="http://schemas.openxmlformats.org/officeDocument/2006/math">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550819" y="1981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6/10/2021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6/10/2021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6/10/2021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6/10/2021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6/10/2021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21775</TotalTime>
  <Words>2762</Words>
  <Application>Microsoft Office PowerPoint</Application>
  <PresentationFormat>Custom</PresentationFormat>
  <Paragraphs>787</Paragraphs>
  <Slides>64</Slides>
  <Notes>30</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64</vt:i4>
      </vt:variant>
    </vt:vector>
  </HeadingPairs>
  <TitlesOfParts>
    <vt:vector size="78"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 for IO</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Attack on 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HTML → Specification</vt:lpstr>
      <vt:lpstr>IO Integrity – UI → QR Code</vt:lpstr>
      <vt:lpstr>IO Integrity – QR Code → Overlay Generation</vt:lpstr>
      <vt:lpstr>IO Integrity – QR Code → Overlay Generation</vt:lpstr>
      <vt:lpstr>IO Integrity – Input</vt:lpstr>
      <vt:lpstr>User Attention for Integrity</vt:lpstr>
      <vt:lpstr>User Attention for Integrity</vt:lpstr>
      <vt:lpstr>User Attention for Integrity</vt:lpstr>
      <vt:lpstr>User Attention for Integrity</vt:lpstr>
      <vt:lpstr>Grabbing User Attention</vt:lpstr>
      <vt:lpstr>Grabbing User Attention</vt:lpstr>
      <vt:lpstr>Grabbing User Attention</vt:lpstr>
      <vt:lpstr>Grabbing User Attention</vt:lpstr>
      <vt:lpstr>Grabbing User Attention</vt:lpstr>
      <vt:lpstr>Grabbing User Attention</vt:lpstr>
      <vt:lpstr>User Attention for Confidentiality</vt:lpstr>
      <vt:lpstr>User Attention for Confidentiality</vt:lpstr>
      <vt:lpstr>User Attention for Confidentiality</vt:lpstr>
      <vt:lpstr>Prototype and TCB</vt:lpstr>
      <vt:lpstr>Performance</vt:lpstr>
      <vt:lpstr>What do we learn?</vt:lpstr>
      <vt:lpstr>Summary</vt:lpstr>
      <vt:lpstr>PowerPoint Presentation</vt:lpstr>
      <vt:lpstr>How to Build a Trusted Path</vt:lpstr>
      <vt:lpstr>Definition: Violation of Input/output Integrity</vt:lpstr>
      <vt:lpstr>Verification</vt:lpstr>
      <vt:lpstr>Other contributions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697</cp:revision>
  <cp:lastPrinted>2013-06-08T11:22:51Z</cp:lastPrinted>
  <dcterms:created xsi:type="dcterms:W3CDTF">2019-12-03T10:53:56Z</dcterms:created>
  <dcterms:modified xsi:type="dcterms:W3CDTF">2021-06-10T14:57:38Z</dcterms:modified>
</cp:coreProperties>
</file>